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623" autoAdjust="0"/>
  </p:normalViewPr>
  <p:slideViewPr>
    <p:cSldViewPr>
      <p:cViewPr varScale="1">
        <p:scale>
          <a:sx n="57" d="100"/>
          <a:sy n="57" d="100"/>
        </p:scale>
        <p:origin x="-18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4E94A-44F9-4FD8-81B2-5B66813AA12F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C4614-A5A3-45BA-8C17-8463F6CFF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121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Порядком аттестации ПР государственных и муниципальных ОУ, утвержденным приказом  МО РФ № 209, от 24.03.2010 г., Положением о ГАК, утвержденным приказом от 13.01.2011 г.№33-ал </a:t>
            </a:r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 целью установления соответствия уровня квалификации педагогических работников требованиям, предъявляемым к первой или высшей квалификационным категориям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предоставляются документы, одним из которых является его личное заявление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Заявление  на аттестацию оформляется не позднее 3-х месяцев до окончания срока действующей аттестации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866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 и отчество аттестуемого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прописывается полностью в родительном падеже, без предлога!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(Петровой Зои Сергеевны)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Наименование должности аттестуемого должно соответствовать наименованию должности согласно квалификационным характеристикам должностей работников образования (Приложение к приказу Министерства здравоохранения и социального развития РФ от 26.08.2010 г. №761н «Об утверждении единого квалификационного справочника должностей руководителей, специалистов и служащих»). 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 Учителя, воспитателя)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ПРЕДМЕТ НЕ ПИШУТ!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Наименование учреждения (место работы аттестуемого) должно соответствовать полному наименованию, закрепленному в учредительных документах     данного учреждения. 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(МБОУ СОШ № 125 Кировского района  г. Екатеринбурга)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982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Должность записывается в строгом соответствии с Приказом МИНЗДРАСОЦРАЗВИТИЯ РФ </a:t>
            </a:r>
            <a:r>
              <a:rPr lang="ru-RU" sz="1200" dirty="0" smtClean="0">
                <a:solidFill>
                  <a:srgbClr val="7030A0"/>
                </a:solidFill>
              </a:rPr>
              <a:t>от 26.08.2010 г. №761н </a:t>
            </a:r>
          </a:p>
          <a:p>
            <a:r>
              <a:rPr lang="ru-RU" sz="1200" kern="1200" dirty="0" smtClean="0">
                <a:solidFill>
                  <a:srgbClr val="7030A0"/>
                </a:solidFill>
                <a:effectLst/>
                <a:latin typeface="+mn-lt"/>
                <a:ea typeface="+mn-ea"/>
                <a:cs typeface="+mn-cs"/>
              </a:rPr>
              <a:t>Лучше в кавычках, какой  предмет - не пишут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9824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982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Если уж очень хочется сообщить</a:t>
            </a:r>
            <a:r>
              <a:rPr lang="ru-RU" baseline="0" dirty="0" smtClean="0"/>
              <a:t> о факте ознакомления с документами, то ссылайтесь на этот новый документ. Но можно просто не писать эту фразу, о факте ознакомления с нормативными документами ПР сообщает в паспорте </a:t>
            </a:r>
            <a:r>
              <a:rPr lang="ru-RU" baseline="0" dirty="0" err="1" smtClean="0"/>
              <a:t>аттестующегося</a:t>
            </a:r>
            <a:r>
              <a:rPr lang="ru-RU" baseline="0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9824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Тут часто ставят двоеточие, пытаясь далее простроить фразу, это не обязательно.</a:t>
            </a:r>
          </a:p>
          <a:p>
            <a:r>
              <a:rPr lang="ru-RU" dirty="0" smtClean="0"/>
              <a:t>Можно просто далее писать текст в обоснование этой фразы и даже с красной строки.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982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</a:t>
            </a:r>
            <a:r>
              <a:rPr lang="ru-RU" baseline="0" dirty="0" smtClean="0"/>
              <a:t> содержанием заявления мы поработаем чуть позже, пока кратко скажу: </a:t>
            </a: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Необходимо перечислить направления деятельности и задачи, которые ставились перед 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аттестующимся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межаттестационный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период по перечисленным направлениям деятельности; указать степень реализации поставленных задач (насколько удалось приблизиться к намеченной цели) по перечисленным выше направлениям деятельности и что изменилось в результате реализации поставленных задач по перечисленным направлениям деятельности;  перечислить показатели практической деятельности в 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межаттестационный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период, подтверждающие эффективность управленческой практики по перечисленным выше направлениям деятельности; сформулировать значимость личного вклада 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аттестующегося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работника в развитие образовательного учреждения, муниципального образования):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x-none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результаты личных профессиональных достижений;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x-none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личный вклад в развитие образовательного учреждения, системы образования города, района, области за период работы с момента последней аттестации;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x-none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степень реализации рекомендаций по результатам предыдущей аттестации.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заявлении на досрочную аттестацию (с целью повышения квалификационной категории с первой на высшую) </a:t>
            </a:r>
            <a:r>
              <a:rPr lang="x-none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обосновываются результаты сравнительного анализа личных достижений за период, прошедший с момента предыдущей аттестации.</a:t>
            </a:r>
            <a:r>
              <a:rPr lang="x-none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9824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как результат влияет на личность учащегося, на качество образования, не нужно ставить глобальных целей, ту цель, что поставили, нужно будет оценить – поэтому заранее подумать при ее формулировке – как вы соотнесете ее с результатом, нужно ставить цели простые, не глобальные (формирование единой картины мира), ближе к жизни, реальная задача, которую вы решаете, конкретная и простая. В формулировке цели должно быть заметно, что вы используете субъектный подход в обучении, создаете условия развития ребенка, а не сами его развиваете. Нельзя ставить методическую цель, исследовательскую цель, так пишем отчет о работе, а не методичку и не научно-исследовательскую работу. Цель – сделать что-то </a:t>
            </a:r>
            <a:r>
              <a:rPr lang="ru-RU" b="1" u="sng" dirty="0" smtClean="0"/>
              <a:t>полезное у детей!!!!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1DBEA2D-6335-4027-9358-44652DD23EBA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1DBEA2D-6335-4027-9358-44652DD23EBA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1DBEA2D-6335-4027-9358-44652DD23EBA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standart.edu.ru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../&#1044;&#1086;&#1096;&#1082;&#1086;&#1083;&#1100;&#1085;&#1080;&#1082;&#1072;&#1084;/&#1055;&#1088;&#1086;&#1075;&#1088;&#1072;&#1084;&#1084;&#1072;%20&#1086;&#1090;%20&#1088;&#1086;&#1078;&#1076;&#1077;&#1085;&#1080;&#1103;%20&#1076;&#1086;%20&#1096;&#1082;&#1086;&#1083;&#1099;%20ot_rozhdenija_do_shkoly.doc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заявлением </a:t>
            </a:r>
            <a:r>
              <a:rPr lang="ru-RU" dirty="0" err="1" smtClean="0"/>
              <a:t>аттетстующегося</a:t>
            </a:r>
            <a:r>
              <a:rPr lang="ru-RU" dirty="0" smtClean="0"/>
              <a:t> педагогического работника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Шигайкина</a:t>
            </a:r>
            <a:r>
              <a:rPr lang="ru-RU" dirty="0" smtClean="0"/>
              <a:t> Наталья Николаевна, июнь 2013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75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 оформления заявления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/>
              <a:t>Сообщаю о себе следующие сведения: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образование </a:t>
            </a:r>
            <a:r>
              <a:rPr lang="ru-RU" dirty="0"/>
              <a:t>(когда и какое образовательное учреждение профессионального образования окончил, полученная специальность и квалификация) </a:t>
            </a:r>
            <a:r>
              <a:rPr lang="ru-RU" dirty="0" smtClean="0">
                <a:solidFill>
                  <a:srgbClr val="FF0000"/>
                </a:solidFill>
              </a:rPr>
              <a:t>именно в указанном порядке</a:t>
            </a: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dirty="0" smtClean="0"/>
              <a:t>1986, Уральский Государственный университет, химический факультет, химик, преподаватель химии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</a:rPr>
              <a:t>Указываются  </a:t>
            </a:r>
            <a:r>
              <a:rPr lang="ru-RU" dirty="0">
                <a:solidFill>
                  <a:srgbClr val="7030A0"/>
                </a:solidFill>
              </a:rPr>
              <a:t>сведения об образовании аттестуемого в соответствии с данными диплома учебного заведения (специальность, квалификация). Наименование учебного заведения прописывается полностью.</a:t>
            </a:r>
          </a:p>
          <a:p>
            <a:pPr marL="0" indent="0">
              <a:buNone/>
            </a:pPr>
            <a:r>
              <a:rPr lang="ru-RU" b="1" dirty="0"/>
              <a:t>С</a:t>
            </a:r>
            <a:r>
              <a:rPr lang="ru-RU" b="1" dirty="0" smtClean="0"/>
              <a:t>таж </a:t>
            </a:r>
            <a:r>
              <a:rPr lang="ru-RU" b="1" dirty="0"/>
              <a:t>педагогической работы (по специальности) ________ лет, </a:t>
            </a:r>
          </a:p>
          <a:p>
            <a:pPr marL="0" indent="0">
              <a:buNone/>
            </a:pPr>
            <a:r>
              <a:rPr lang="ru-RU" b="1" dirty="0"/>
              <a:t>в данной должности ________ лет; в данном учреждении _______ лет.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>
                <a:solidFill>
                  <a:srgbClr val="7030A0"/>
                </a:solidFill>
              </a:rPr>
              <a:t>Стаж  педагогической работы по специальности, а также стаж работы в данной должности и в данном учреждении указывается количеством полных календарных лет.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093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 оформления заявления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Имею </a:t>
            </a:r>
            <a:r>
              <a:rPr lang="ru-RU" b="1" dirty="0"/>
              <a:t>следующие награды, звания, ученую степень, ученое звание </a:t>
            </a:r>
            <a:r>
              <a:rPr lang="ru-RU" dirty="0" smtClean="0"/>
              <a:t>____________________________________________________________________________________________________________________________________________</a:t>
            </a:r>
            <a:endParaRPr lang="ru-RU" dirty="0"/>
          </a:p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Наличие наград и званий прописывается </a:t>
            </a:r>
            <a:r>
              <a:rPr lang="ru-RU" dirty="0">
                <a:solidFill>
                  <a:srgbClr val="FF0000"/>
                </a:solidFill>
              </a:rPr>
              <a:t>в следующем порядке</a:t>
            </a:r>
            <a:r>
              <a:rPr lang="ru-RU" dirty="0">
                <a:solidFill>
                  <a:srgbClr val="7030A0"/>
                </a:solidFill>
              </a:rPr>
              <a:t>: наименование награды или звания, год награждения, реквизиты приказа о присвоении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</a:p>
          <a:p>
            <a:pPr marL="0" indent="0">
              <a:buNone/>
            </a:pPr>
            <a:r>
              <a:rPr lang="ru-RU" b="1" dirty="0"/>
              <a:t>Благодарственное письмо Муниципального учреждения ИМЦ «Екатеринбургский Дом Учителя», </a:t>
            </a:r>
            <a:r>
              <a:rPr lang="ru-RU" b="1" dirty="0" smtClean="0"/>
              <a:t>2011 г. , приказ </a:t>
            </a:r>
            <a:r>
              <a:rPr lang="ru-RU" b="1" dirty="0"/>
              <a:t>№ 83 от 06.05.2011 г.</a:t>
            </a:r>
          </a:p>
          <a:p>
            <a:pPr marL="0" indent="0">
              <a:buNone/>
            </a:pPr>
            <a:endParaRPr lang="ru-RU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</a:rPr>
              <a:t>  </a:t>
            </a:r>
            <a:r>
              <a:rPr lang="ru-RU" b="1" dirty="0" smtClean="0"/>
              <a:t>Сведения </a:t>
            </a:r>
            <a:r>
              <a:rPr lang="ru-RU" b="1" dirty="0"/>
              <a:t>о повышении квалификации</a:t>
            </a:r>
            <a:r>
              <a:rPr lang="ru-RU" dirty="0"/>
              <a:t> </a:t>
            </a:r>
            <a:r>
              <a:rPr lang="ru-RU" dirty="0" smtClean="0"/>
              <a:t>____________________________________________________________________________________________________________________________________________</a:t>
            </a:r>
            <a:endParaRPr lang="ru-RU" dirty="0"/>
          </a:p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Указываются курсовая подготовка или переподготовка за </a:t>
            </a:r>
            <a:r>
              <a:rPr lang="ru-RU" dirty="0" err="1">
                <a:solidFill>
                  <a:srgbClr val="7030A0"/>
                </a:solidFill>
              </a:rPr>
              <a:t>межаттестационный</a:t>
            </a:r>
            <a:r>
              <a:rPr lang="ru-RU" dirty="0">
                <a:solidFill>
                  <a:srgbClr val="7030A0"/>
                </a:solidFill>
              </a:rPr>
              <a:t> период аттестуемого.</a:t>
            </a:r>
          </a:p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Информация представляется </a:t>
            </a:r>
            <a:r>
              <a:rPr lang="ru-RU" dirty="0">
                <a:solidFill>
                  <a:srgbClr val="FF0000"/>
                </a:solidFill>
              </a:rPr>
              <a:t>в следующем порядке: </a:t>
            </a:r>
            <a:r>
              <a:rPr lang="ru-RU" dirty="0">
                <a:solidFill>
                  <a:srgbClr val="7030A0"/>
                </a:solidFill>
              </a:rPr>
              <a:t>год, наименование учебного заведения (прописывается аббревиатурой, например, ГБОУ ДПО СО «ИРО»), тема курсов, количество часов.</a:t>
            </a:r>
          </a:p>
          <a:p>
            <a:pPr marL="0" indent="0">
              <a:buNone/>
            </a:pPr>
            <a:r>
              <a:rPr lang="ru-RU" b="1" dirty="0"/>
              <a:t>2009 г., ГБОУ ДПО СО «ИРО», «Информационная культура педагога», «Интерактивные информационные средства в образовательном процессе», 80 часов</a:t>
            </a:r>
            <a:r>
              <a:rPr lang="ru-RU" b="1" dirty="0" smtClean="0"/>
              <a:t>;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2254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 оформления заявления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Аттестацию </a:t>
            </a:r>
            <a:r>
              <a:rPr lang="ru-RU" b="1" dirty="0"/>
              <a:t>на заседании аттестационной комиссии прошу провести в моем присутствии (без моего присутствия</a:t>
            </a:r>
            <a:r>
              <a:rPr lang="ru-RU" b="1" dirty="0" smtClean="0"/>
              <a:t>).</a:t>
            </a:r>
            <a:endParaRPr lang="ru-RU" b="1" dirty="0"/>
          </a:p>
          <a:p>
            <a:pPr marL="0" indent="0">
              <a:buNone/>
            </a:pPr>
            <a:r>
              <a:rPr lang="ru-RU" b="1" dirty="0"/>
              <a:t> </a:t>
            </a:r>
            <a:r>
              <a:rPr lang="ru-RU" b="1" dirty="0" smtClean="0">
                <a:solidFill>
                  <a:srgbClr val="FF0000"/>
                </a:solidFill>
              </a:rPr>
              <a:t>Прописывается</a:t>
            </a:r>
            <a:r>
              <a:rPr lang="ru-RU" b="1" dirty="0">
                <a:solidFill>
                  <a:srgbClr val="FF0000"/>
                </a:solidFill>
              </a:rPr>
              <a:t>! </a:t>
            </a: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dirty="0"/>
              <a:t>Являюсь или не являюсь членом первичной профсоюзной организации.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«___» ________________20___  г.                  Подпись _____________________</a:t>
            </a:r>
          </a:p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В реквизите «Подпись» ставится личная подпись аттестуемого.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102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содержанием заявления: формулировка методической 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>
                <a:solidFill>
                  <a:srgbClr val="C00000"/>
                </a:solidFill>
              </a:rPr>
              <a:t>Формулировка </a:t>
            </a:r>
            <a:r>
              <a:rPr lang="ru-RU" dirty="0" smtClean="0">
                <a:solidFill>
                  <a:srgbClr val="C00000"/>
                </a:solidFill>
              </a:rPr>
              <a:t>методической темы</a:t>
            </a:r>
            <a:r>
              <a:rPr lang="ru-RU" dirty="0">
                <a:solidFill>
                  <a:srgbClr val="C00000"/>
                </a:solidFill>
              </a:rPr>
              <a:t>: </a:t>
            </a:r>
            <a:r>
              <a:rPr lang="ru-RU" dirty="0"/>
              <a:t>тема всегда формулируется так, что в ней есть и объект и предмет исследования и отражается или способ воздействия предмета на объект или показано, каким образом они взаимосвязаны.</a:t>
            </a:r>
          </a:p>
          <a:p>
            <a:r>
              <a:rPr lang="ru-RU" dirty="0"/>
              <a:t>Например: «Новая технология …. как способ повышения качества образования (или мотивации, уровня воспитанности…)»; «Применение проектного метода обучения как условия успешной социализации выпускников</a:t>
            </a:r>
            <a:r>
              <a:rPr lang="ru-RU" dirty="0" smtClean="0"/>
              <a:t>», «</a:t>
            </a:r>
            <a:r>
              <a:rPr lang="ru-RU" dirty="0"/>
              <a:t>Проблемный диалог в развитии коммуникативных навыков младших школьников» </a:t>
            </a:r>
            <a:r>
              <a:rPr lang="ru-RU" dirty="0" smtClean="0"/>
              <a:t>.</a:t>
            </a:r>
            <a:endParaRPr lang="ru-RU" dirty="0"/>
          </a:p>
          <a:p>
            <a:pPr lvl="0"/>
            <a:r>
              <a:rPr lang="ru-RU" dirty="0" smtClean="0">
                <a:solidFill>
                  <a:srgbClr val="C00000"/>
                </a:solidFill>
              </a:rPr>
              <a:t>Объект</a:t>
            </a:r>
            <a:r>
              <a:rPr lang="ru-RU" dirty="0" smtClean="0"/>
              <a:t> </a:t>
            </a:r>
            <a:r>
              <a:rPr lang="ru-RU" dirty="0"/>
              <a:t>– реальность, которая существует независимо от нас, это границы нашего исследования (качество знаний, уровень воспитанности, </a:t>
            </a:r>
            <a:r>
              <a:rPr lang="ru-RU" dirty="0" smtClean="0"/>
              <a:t>познавательный интерес,  уровень учебной мотивации, универсальные учебные действия и </a:t>
            </a:r>
            <a:r>
              <a:rPr lang="ru-RU" dirty="0"/>
              <a:t>др., внутри в объект исследования должны входить дети), </a:t>
            </a:r>
          </a:p>
          <a:p>
            <a:pPr lvl="0"/>
            <a:r>
              <a:rPr lang="ru-RU" dirty="0">
                <a:solidFill>
                  <a:srgbClr val="C00000"/>
                </a:solidFill>
              </a:rPr>
              <a:t>Предмет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/>
              <a:t>свойства, отношения, функции, выделенные в рамках объекта или то, с помощью чего мы будем влиять на изменение объекта, </a:t>
            </a:r>
            <a:r>
              <a:rPr lang="ru-RU" dirty="0" smtClean="0"/>
              <a:t>(</a:t>
            </a:r>
            <a:r>
              <a:rPr lang="ru-RU" dirty="0"/>
              <a:t>проектная деятельность, творческие домашние задания,  проблемный </a:t>
            </a:r>
            <a:r>
              <a:rPr lang="ru-RU" dirty="0" smtClean="0"/>
              <a:t>диалог, индивидуализация обучения </a:t>
            </a:r>
            <a:r>
              <a:rPr lang="ru-RU" dirty="0"/>
              <a:t>и т.д</a:t>
            </a:r>
            <a:r>
              <a:rPr lang="ru-RU" dirty="0" smtClean="0"/>
              <a:t>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403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содержанием заявления: целеполагание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/>
              <a:t>Цель – это ожидаемый результат - </a:t>
            </a:r>
            <a:r>
              <a:rPr lang="ru-RU" dirty="0" smtClean="0"/>
              <a:t>создание условий,  развитие, формирование</a:t>
            </a:r>
            <a:r>
              <a:rPr lang="ru-RU" dirty="0"/>
              <a:t>…, </a:t>
            </a:r>
            <a:endParaRPr lang="ru-RU" dirty="0" smtClean="0"/>
          </a:p>
          <a:p>
            <a:r>
              <a:rPr lang="ru-RU" b="1" i="1" dirty="0" smtClean="0"/>
              <a:t>Цель направлена </a:t>
            </a:r>
            <a:r>
              <a:rPr lang="ru-RU" b="1" i="1" dirty="0"/>
              <a:t>на </a:t>
            </a:r>
            <a:r>
              <a:rPr lang="ru-RU" b="1" i="1" dirty="0" smtClean="0">
                <a:solidFill>
                  <a:srgbClr val="C00000"/>
                </a:solidFill>
              </a:rPr>
              <a:t>обучающегося (воспитанника)!</a:t>
            </a:r>
            <a:endParaRPr lang="ru-RU" b="1" i="1" dirty="0">
              <a:solidFill>
                <a:srgbClr val="C00000"/>
              </a:solidFill>
            </a:endParaRPr>
          </a:p>
          <a:p>
            <a:pPr marL="0" lvl="0" indent="0">
              <a:buNone/>
            </a:pPr>
            <a:r>
              <a:rPr lang="ru-RU" dirty="0" smtClean="0"/>
              <a:t>(не должна быть методической или исследовательской), а точнее – на объект исследования</a:t>
            </a:r>
          </a:p>
          <a:p>
            <a:r>
              <a:rPr lang="ru-RU" dirty="0"/>
              <a:t>Цель </a:t>
            </a:r>
            <a:r>
              <a:rPr lang="ru-RU" dirty="0" smtClean="0"/>
              <a:t>конкретна, а не глобальна</a:t>
            </a:r>
          </a:p>
          <a:p>
            <a:r>
              <a:rPr lang="ru-RU" dirty="0" smtClean="0"/>
              <a:t>В формулировке цели указывают способ ее достижения (предмет исследования)</a:t>
            </a:r>
          </a:p>
          <a:p>
            <a:r>
              <a:rPr lang="ru-RU" dirty="0" smtClean="0"/>
              <a:t>Цель пишут на </a:t>
            </a:r>
            <a:r>
              <a:rPr lang="ru-RU" b="1" dirty="0" smtClean="0"/>
              <a:t>«–</a:t>
            </a:r>
            <a:r>
              <a:rPr lang="ru-RU" b="1" dirty="0" err="1" smtClean="0"/>
              <a:t>ие</a:t>
            </a:r>
            <a:r>
              <a:rPr lang="ru-RU" b="1" dirty="0" smtClean="0"/>
              <a:t>»</a:t>
            </a:r>
          </a:p>
          <a:p>
            <a:pPr marL="0" lvl="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«Создание условий для формирования ценностного отношения к здоровью младших школьников ….» </a:t>
            </a:r>
            <a:r>
              <a:rPr lang="ru-RU" b="1" dirty="0" smtClean="0">
                <a:solidFill>
                  <a:srgbClr val="FF0000"/>
                </a:solidFill>
              </a:rPr>
              <a:t>Чего не хватает???</a:t>
            </a:r>
          </a:p>
        </p:txBody>
      </p:sp>
    </p:spTree>
    <p:extLst>
      <p:ext uri="{BB962C8B-B14F-4D97-AF65-F5344CB8AC3E}">
        <p14:creationId xmlns:p14="http://schemas.microsoft.com/office/powerpoint/2010/main" val="155159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содержанием заявления: </a:t>
            </a:r>
            <a:br>
              <a:rPr lang="ru-RU" dirty="0" smtClean="0"/>
            </a:br>
            <a:r>
              <a:rPr lang="ru-RU" dirty="0" smtClean="0"/>
              <a:t>постановка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задачи - план действий по </a:t>
            </a:r>
            <a:r>
              <a:rPr lang="ru-RU" dirty="0"/>
              <a:t>достижению </a:t>
            </a:r>
            <a:r>
              <a:rPr lang="ru-RU" dirty="0" smtClean="0"/>
              <a:t>цели;</a:t>
            </a:r>
          </a:p>
          <a:p>
            <a:r>
              <a:rPr lang="ru-RU" dirty="0" smtClean="0"/>
              <a:t>«освоение </a:t>
            </a:r>
            <a:r>
              <a:rPr lang="ru-RU" dirty="0"/>
              <a:t>новых </a:t>
            </a:r>
            <a:r>
              <a:rPr lang="ru-RU" dirty="0" smtClean="0"/>
              <a:t>технологий», «создание </a:t>
            </a:r>
            <a:r>
              <a:rPr lang="ru-RU" dirty="0"/>
              <a:t>системы </a:t>
            </a:r>
            <a:r>
              <a:rPr lang="ru-RU" dirty="0" smtClean="0"/>
              <a:t>работы» – </a:t>
            </a:r>
            <a:r>
              <a:rPr lang="ru-RU" dirty="0"/>
              <a:t>что сделать, чтоб достичь </a:t>
            </a:r>
            <a:r>
              <a:rPr lang="ru-RU" dirty="0" smtClean="0"/>
              <a:t>цели, но даже на 1 КК – обязателен системный подход!</a:t>
            </a:r>
          </a:p>
          <a:p>
            <a:r>
              <a:rPr lang="ru-RU" dirty="0" smtClean="0"/>
              <a:t>(в заявлении задачи можно не формулировать)</a:t>
            </a:r>
          </a:p>
          <a:p>
            <a:r>
              <a:rPr lang="ru-RU" dirty="0" smtClean="0"/>
              <a:t>необходимо </a:t>
            </a:r>
            <a:r>
              <a:rPr lang="ru-RU" dirty="0"/>
              <a:t>назвать разработанные критерии оценки результата деятельности, либо включить в задачи пункт о необходимости разработки таких критериев (и показателей к ним) и затем показать, как вы это сделали в основной части работы. </a:t>
            </a:r>
          </a:p>
          <a:p>
            <a:r>
              <a:rPr lang="ru-RU" i="1" dirty="0"/>
              <a:t>Цель на «-</a:t>
            </a:r>
            <a:r>
              <a:rPr lang="ru-RU" b="1" i="1" dirty="0" err="1"/>
              <a:t>ие</a:t>
            </a:r>
            <a:r>
              <a:rPr lang="ru-RU" i="1" dirty="0" smtClean="0"/>
              <a:t>», </a:t>
            </a:r>
            <a:r>
              <a:rPr lang="ru-RU" i="1" dirty="0"/>
              <a:t>а задачи на «-</a:t>
            </a:r>
            <a:r>
              <a:rPr lang="ru-RU" b="1" i="1" dirty="0" err="1"/>
              <a:t>ать</a:t>
            </a:r>
            <a:r>
              <a:rPr lang="ru-RU" i="1" dirty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574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содержанием заявления: </a:t>
            </a:r>
            <a:br>
              <a:rPr lang="ru-RU" dirty="0" smtClean="0"/>
            </a:br>
            <a:r>
              <a:rPr lang="ru-RU" dirty="0" smtClean="0"/>
              <a:t>описание 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Самый важный пункт!!! Отсутствие недопустимо!!!</a:t>
            </a:r>
          </a:p>
          <a:p>
            <a:r>
              <a:rPr lang="ru-RU" dirty="0" smtClean="0"/>
              <a:t>В заявлении часто пропускают</a:t>
            </a:r>
          </a:p>
          <a:p>
            <a:r>
              <a:rPr lang="ru-RU" dirty="0" smtClean="0"/>
              <a:t>Можно в заявлении записать вместо формулировки задач как уже совершенное действие</a:t>
            </a:r>
          </a:p>
          <a:p>
            <a:r>
              <a:rPr lang="ru-RU" dirty="0" smtClean="0"/>
              <a:t>Следует писать о себе, своей работе, отчет, а не методичку</a:t>
            </a:r>
          </a:p>
          <a:p>
            <a:pPr marL="0" indent="0">
              <a:buNone/>
            </a:pPr>
            <a:r>
              <a:rPr lang="ru-RU" dirty="0" smtClean="0">
                <a:hlinkClick r:id="rId3" action="ppaction://hlinksldjump"/>
              </a:rPr>
              <a:t>Обратимся к примеру заявления: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2324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332656"/>
            <a:ext cx="8568952" cy="612068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«В </a:t>
            </a:r>
            <a:r>
              <a:rPr lang="ru-RU" dirty="0"/>
              <a:t>работе по методической теме было сделано следующее: разработана система проблемных учебных заданий к программному материалу курса биологии 5-9 классов; методика организации проектно-исследовательской деятельности учащихся, подобраны формы, методы и приемы взаимодействия с обучающимися; обеспечено широкое использование ИКТ на каждом уроке и внеурочной деятельности, создан предметный </a:t>
            </a:r>
            <a:r>
              <a:rPr lang="ru-RU" dirty="0" smtClean="0"/>
              <a:t>сайт, выделены </a:t>
            </a:r>
            <a:r>
              <a:rPr lang="ru-RU" dirty="0"/>
              <a:t>критерии оценки эффективности предлагаемой системы, такие как: положительная динамика качества знаний по предмету, </a:t>
            </a:r>
            <a:r>
              <a:rPr lang="ru-RU" dirty="0">
                <a:solidFill>
                  <a:srgbClr val="FF0000"/>
                </a:solidFill>
              </a:rPr>
              <a:t>уровень </a:t>
            </a:r>
            <a:r>
              <a:rPr lang="ru-RU" dirty="0" err="1">
                <a:solidFill>
                  <a:srgbClr val="FF0000"/>
                </a:solidFill>
              </a:rPr>
              <a:t>сформированности</a:t>
            </a:r>
            <a:r>
              <a:rPr lang="ru-RU" dirty="0">
                <a:solidFill>
                  <a:srgbClr val="FF0000"/>
                </a:solidFill>
              </a:rPr>
              <a:t> познавательных учебных действий школьников</a:t>
            </a:r>
            <a:r>
              <a:rPr lang="ru-RU" dirty="0"/>
              <a:t>; разработаны </a:t>
            </a:r>
            <a:r>
              <a:rPr lang="ru-RU" dirty="0" err="1"/>
              <a:t>контрольно</a:t>
            </a:r>
            <a:r>
              <a:rPr lang="ru-RU" dirty="0"/>
              <a:t> - измерительные материалы для оценки эффективности проектно-исследовательской деятельности обучающихся по выбранным критериям; разработаны практические рекомендации по организации учебного проекта на уроках </a:t>
            </a:r>
            <a:r>
              <a:rPr lang="ru-RU" dirty="0" smtClean="0"/>
              <a:t>биологии».</a:t>
            </a:r>
            <a:endParaRPr lang="ru-RU" dirty="0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956376" y="6093296"/>
            <a:ext cx="648072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75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содержанием заявления: </a:t>
            </a:r>
            <a:br>
              <a:rPr lang="ru-RU" dirty="0" smtClean="0"/>
            </a:br>
            <a:r>
              <a:rPr lang="ru-RU" dirty="0" smtClean="0"/>
              <a:t>представление результатов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Чем больше результатов, тем лучше!!!</a:t>
            </a:r>
          </a:p>
          <a:p>
            <a:r>
              <a:rPr lang="ru-RU" dirty="0" smtClean="0"/>
              <a:t>Следует </a:t>
            </a:r>
            <a:r>
              <a:rPr lang="ru-RU" dirty="0"/>
              <a:t>указывать способ получения результата (по результатам анкетирования, методом педагогического наблюдения выявлено, по результатам решения специально </a:t>
            </a:r>
            <a:r>
              <a:rPr lang="ru-RU" dirty="0" err="1"/>
              <a:t>подобраных</a:t>
            </a:r>
            <a:r>
              <a:rPr lang="ru-RU" dirty="0"/>
              <a:t> учебных задач…)</a:t>
            </a:r>
          </a:p>
          <a:p>
            <a:r>
              <a:rPr lang="ru-RU" dirty="0" smtClean="0"/>
              <a:t>Наряду с важными (качество знаний, результаты ЕГЭ) </a:t>
            </a:r>
            <a:r>
              <a:rPr lang="ru-RU" b="1" dirty="0" smtClean="0">
                <a:solidFill>
                  <a:srgbClr val="FF0000"/>
                </a:solidFill>
              </a:rPr>
              <a:t>обязательно должны быть результаты по достижению  заявленной выше цели!!!!  </a:t>
            </a:r>
            <a:r>
              <a:rPr lang="ru-RU" dirty="0"/>
              <a:t>Лучше, если есть результаты по ранее названым критериям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>
                <a:hlinkClick r:id="rId3" action="ppaction://hlinksldjump"/>
              </a:rPr>
              <a:t>Обратимся к примеру </a:t>
            </a:r>
            <a:endParaRPr lang="ru-RU" dirty="0"/>
          </a:p>
          <a:p>
            <a:r>
              <a:rPr lang="ru-RU" dirty="0" smtClean="0"/>
              <a:t>Полезная фраза: «Результативность </a:t>
            </a:r>
            <a:r>
              <a:rPr lang="ru-RU" dirty="0"/>
              <a:t>деятельности обучающихся представлена через участие в олимпиадах, научно - исследовательских конференциях и </a:t>
            </a:r>
            <a:r>
              <a:rPr lang="ru-RU" dirty="0" smtClean="0"/>
              <a:t>конкурсах…»</a:t>
            </a:r>
          </a:p>
          <a:p>
            <a:r>
              <a:rPr lang="ru-RU" dirty="0" smtClean="0"/>
              <a:t>Можно сделать вывод, что результаты свидетельствуют о достижении цели, если этого явно не видно</a:t>
            </a:r>
          </a:p>
        </p:txBody>
      </p:sp>
    </p:spTree>
    <p:extLst>
      <p:ext uri="{BB962C8B-B14F-4D97-AF65-F5344CB8AC3E}">
        <p14:creationId xmlns:p14="http://schemas.microsoft.com/office/powerpoint/2010/main" val="286652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147248" cy="604867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 течение </a:t>
            </a:r>
            <a:r>
              <a:rPr lang="ru-RU" dirty="0" err="1"/>
              <a:t>межаттестационного</a:t>
            </a:r>
            <a:r>
              <a:rPr lang="ru-RU" dirty="0"/>
              <a:t> периода, наблюдается значительная положительная динамика в уровне </a:t>
            </a:r>
            <a:r>
              <a:rPr lang="ru-RU" dirty="0" err="1"/>
              <a:t>сформированности</a:t>
            </a:r>
            <a:r>
              <a:rPr lang="ru-RU" dirty="0"/>
              <a:t> познавательных и коммуникативных учебных действий обучающихся: </a:t>
            </a:r>
            <a:r>
              <a:rPr lang="ru-RU" dirty="0">
                <a:solidFill>
                  <a:srgbClr val="FF0000"/>
                </a:solidFill>
              </a:rPr>
              <a:t>извлекать нужную информацию из различных источников </a:t>
            </a:r>
            <a:r>
              <a:rPr lang="ru-RU" dirty="0"/>
              <a:t>- от 54% в 2006-2007гг. до 74% в 2010-2011гг.; </a:t>
            </a:r>
            <a:r>
              <a:rPr lang="ru-RU" dirty="0">
                <a:solidFill>
                  <a:srgbClr val="FF0000"/>
                </a:solidFill>
              </a:rPr>
              <a:t>описывать, сравнивать, классифицировать природные и социальные объекты на основе их внешних признаков</a:t>
            </a:r>
            <a:r>
              <a:rPr lang="ru-RU" dirty="0"/>
              <a:t> – от 58% в 2006-2007 </a:t>
            </a:r>
            <a:r>
              <a:rPr lang="ru-RU" dirty="0" err="1"/>
              <a:t>уч.гг</a:t>
            </a:r>
            <a:r>
              <a:rPr lang="ru-RU" dirty="0"/>
              <a:t>. до 79% в 2010-2011 гг.; </a:t>
            </a:r>
            <a:r>
              <a:rPr lang="ru-RU" dirty="0">
                <a:solidFill>
                  <a:srgbClr val="FF0000"/>
                </a:solidFill>
              </a:rPr>
              <a:t>находить объяснения причин природных явлений, последовательности их протекания, моделировать объекты и явления окружающего мира</a:t>
            </a:r>
            <a:r>
              <a:rPr lang="ru-RU" dirty="0"/>
              <a:t>- от 68% в 2006-2007гг. до 82% в 2010-2011гг.;</a:t>
            </a:r>
            <a:r>
              <a:rPr lang="ru-RU" dirty="0">
                <a:solidFill>
                  <a:srgbClr val="FF0000"/>
                </a:solidFill>
              </a:rPr>
              <a:t>осуществлять совместную познавательную деятельность в груп</a:t>
            </a:r>
            <a:r>
              <a:rPr lang="ru-RU" dirty="0"/>
              <a:t>пе –от 66 % в 2006-2007гг.до 88% в 2010-2011гг.;. </a:t>
            </a:r>
            <a:r>
              <a:rPr lang="ru-RU" dirty="0">
                <a:solidFill>
                  <a:srgbClr val="FF0000"/>
                </a:solidFill>
              </a:rPr>
              <a:t>осознавать необходимость доброго, уважительного отношения между партнёрами</a:t>
            </a:r>
            <a:r>
              <a:rPr lang="ru-RU" dirty="0"/>
              <a:t> – от 69% в 2006-2007 гг. до 87% в 2010-2011гг. Данные получены по результатам оценки решения специально подобранных учебных задач.</a:t>
            </a:r>
          </a:p>
          <a:p>
            <a:endParaRPr lang="ru-RU" dirty="0"/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7380312" y="6093296"/>
            <a:ext cx="720080" cy="50405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899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Работа с заявлением </a:t>
            </a:r>
            <a:r>
              <a:rPr lang="ru-RU" dirty="0" err="1" smtClean="0"/>
              <a:t>аттестующегося</a:t>
            </a:r>
            <a:r>
              <a:rPr lang="ru-RU" dirty="0" smtClean="0"/>
              <a:t> педагогического работника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Правила оформления заявления</a:t>
            </a:r>
          </a:p>
          <a:p>
            <a:r>
              <a:rPr lang="ru-RU" sz="4000" dirty="0" smtClean="0"/>
              <a:t>Работа с содержанием заявления</a:t>
            </a:r>
          </a:p>
          <a:p>
            <a:r>
              <a:rPr lang="ru-RU" sz="4000" dirty="0"/>
              <a:t>Перспективы в </a:t>
            </a:r>
            <a:r>
              <a:rPr lang="ru-RU" sz="4000" dirty="0" smtClean="0"/>
              <a:t>работе с заявлением, </a:t>
            </a:r>
            <a:r>
              <a:rPr lang="ru-RU" sz="4000" dirty="0"/>
              <a:t>учет требований в новом экспертном инструментарии</a:t>
            </a:r>
          </a:p>
          <a:p>
            <a:r>
              <a:rPr lang="ru-RU" sz="4000" dirty="0" smtClean="0"/>
              <a:t>Образцы заявлений</a:t>
            </a:r>
          </a:p>
          <a:p>
            <a:r>
              <a:rPr lang="ru-RU" sz="4000" dirty="0" smtClean="0"/>
              <a:t>Упражнения</a:t>
            </a:r>
          </a:p>
        </p:txBody>
      </p:sp>
    </p:spTree>
    <p:extLst>
      <p:ext uri="{BB962C8B-B14F-4D97-AF65-F5344CB8AC3E}">
        <p14:creationId xmlns:p14="http://schemas.microsoft.com/office/powerpoint/2010/main" val="275979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содержанием заявления: </a:t>
            </a:r>
            <a:br>
              <a:rPr lang="ru-RU" dirty="0" smtClean="0"/>
            </a:br>
            <a:r>
              <a:rPr lang="ru-RU" dirty="0" smtClean="0"/>
              <a:t>представление опыта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8229600" cy="4937760"/>
          </a:xfrm>
        </p:spPr>
        <p:txBody>
          <a:bodyPr>
            <a:normAutofit/>
          </a:bodyPr>
          <a:lstStyle/>
          <a:p>
            <a:r>
              <a:rPr lang="ru-RU" b="1" dirty="0" smtClean="0"/>
              <a:t>Школьникам: </a:t>
            </a:r>
            <a:r>
              <a:rPr lang="ru-RU" dirty="0" smtClean="0"/>
              <a:t>ориентируемся на требования ФГОС у условиях, содержанию и результатам образования.</a:t>
            </a:r>
          </a:p>
          <a:p>
            <a:r>
              <a:rPr lang="en-US" dirty="0">
                <a:hlinkClick r:id="rId3"/>
              </a:rPr>
              <a:t>http://standart.edu.ru</a:t>
            </a:r>
            <a:r>
              <a:rPr lang="en-US" dirty="0" smtClean="0">
                <a:hlinkClick r:id="rId3"/>
              </a:rPr>
              <a:t>/</a:t>
            </a:r>
            <a:r>
              <a:rPr lang="ru-RU" dirty="0" smtClean="0"/>
              <a:t> - Примерные программы по предмету, пояснительная записка: цели, критерии и показатели достижения цели кратко и точно названы!</a:t>
            </a:r>
          </a:p>
          <a:p>
            <a:endParaRPr lang="ru-RU" dirty="0" smtClean="0"/>
          </a:p>
          <a:p>
            <a:r>
              <a:rPr lang="ru-RU" b="1" dirty="0" smtClean="0"/>
              <a:t>Дошкольникам: </a:t>
            </a:r>
            <a:r>
              <a:rPr lang="ru-RU" dirty="0" smtClean="0"/>
              <a:t>ориентируемся на ФГТ</a:t>
            </a:r>
          </a:p>
          <a:p>
            <a:r>
              <a:rPr lang="ru-RU" dirty="0" smtClean="0"/>
              <a:t>Основная образовательная программа « От рождения до школы»– </a:t>
            </a:r>
            <a:r>
              <a:rPr lang="ru-RU" dirty="0" smtClean="0">
                <a:hlinkClick r:id="rId4" action="ppaction://hlinkfile"/>
              </a:rPr>
              <a:t>в материалах семинара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54378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содержанием заявления: </a:t>
            </a:r>
            <a:br>
              <a:rPr lang="ru-RU" dirty="0" smtClean="0"/>
            </a:br>
            <a:r>
              <a:rPr lang="ru-RU" dirty="0" smtClean="0"/>
              <a:t>представление опыта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Печатные работы</a:t>
            </a:r>
          </a:p>
          <a:p>
            <a:r>
              <a:rPr lang="ru-RU" dirty="0" smtClean="0"/>
              <a:t>Публичные выступления</a:t>
            </a:r>
          </a:p>
          <a:p>
            <a:r>
              <a:rPr lang="ru-RU" dirty="0" smtClean="0"/>
              <a:t>Лучше, если не только на уровне ОУ, но и для широкой педагогической общественности.</a:t>
            </a:r>
          </a:p>
          <a:p>
            <a:r>
              <a:rPr lang="ru-RU" dirty="0" smtClean="0"/>
              <a:t>Покажите свой вклад </a:t>
            </a:r>
            <a:r>
              <a:rPr lang="ru-RU" smtClean="0"/>
              <a:t>в достижения </a:t>
            </a:r>
            <a:r>
              <a:rPr lang="ru-RU" dirty="0" smtClean="0"/>
              <a:t>ОУ, системы образования вашей территории, российского образования!</a:t>
            </a:r>
          </a:p>
          <a:p>
            <a:r>
              <a:rPr lang="ru-RU" dirty="0" smtClean="0"/>
              <a:t>Используйте Интернет-ресурсы!</a:t>
            </a:r>
          </a:p>
          <a:p>
            <a:r>
              <a:rPr lang="ru-RU" dirty="0" smtClean="0"/>
              <a:t>Участвуйте в педагогических конкурсах!</a:t>
            </a:r>
          </a:p>
        </p:txBody>
      </p:sp>
    </p:spTree>
    <p:extLst>
      <p:ext uri="{BB962C8B-B14F-4D97-AF65-F5344CB8AC3E}">
        <p14:creationId xmlns:p14="http://schemas.microsoft.com/office/powerpoint/2010/main" val="131218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содержанием заявления: </a:t>
            </a:r>
            <a:br>
              <a:rPr lang="ru-RU" dirty="0" smtClean="0"/>
            </a:br>
            <a:r>
              <a:rPr lang="ru-RU" dirty="0" smtClean="0"/>
              <a:t>учет требований нового инструментария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Требований нет в нормативных документах</a:t>
            </a:r>
          </a:p>
          <a:p>
            <a:r>
              <a:rPr lang="ru-RU" dirty="0" smtClean="0"/>
              <a:t>Требований нет по факту</a:t>
            </a:r>
          </a:p>
          <a:p>
            <a:r>
              <a:rPr lang="ru-RU" dirty="0" smtClean="0"/>
              <a:t>Удобно для комиссии экспертов и для педагога, если все позиции, оцениваемые в новом инструментарии, будет названы в заявлении, аналитическом отчете и выступлении аттестуемого на защите.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70788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Правила оформления заявления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219200"/>
            <a:ext cx="8784976" cy="49377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7030A0"/>
                </a:solidFill>
              </a:rPr>
              <a:t>Технические требования к документу: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/>
              <a:t>-  шрифт  </a:t>
            </a:r>
            <a:r>
              <a:rPr lang="en-US" dirty="0"/>
              <a:t>Times New Roman</a:t>
            </a:r>
            <a:r>
              <a:rPr lang="ru-RU" dirty="0"/>
              <a:t>; размер – 14 </a:t>
            </a:r>
            <a:r>
              <a:rPr lang="ru-RU" dirty="0" err="1"/>
              <a:t>пг</a:t>
            </a:r>
            <a:r>
              <a:rPr lang="ru-RU" dirty="0"/>
              <a:t>.</a:t>
            </a:r>
          </a:p>
          <a:p>
            <a:r>
              <a:rPr lang="ru-RU" dirty="0"/>
              <a:t>- стандартная страница  формата А4, имеющая параметры:</a:t>
            </a:r>
          </a:p>
          <a:p>
            <a:pPr marL="1804988" indent="71438">
              <a:buNone/>
            </a:pPr>
            <a:r>
              <a:rPr lang="ru-RU" sz="2000" dirty="0"/>
              <a:t>- левое поле – </a:t>
            </a:r>
            <a:r>
              <a:rPr lang="ru-RU" sz="2000" dirty="0" smtClean="0"/>
              <a:t>3 см</a:t>
            </a:r>
            <a:r>
              <a:rPr lang="ru-RU" sz="2000" dirty="0"/>
              <a:t>;</a:t>
            </a:r>
          </a:p>
          <a:p>
            <a:pPr marL="1804988" indent="71438">
              <a:buNone/>
            </a:pPr>
            <a:r>
              <a:rPr lang="ru-RU" sz="2000" dirty="0"/>
              <a:t>- правое поле – 1,5 см;</a:t>
            </a:r>
          </a:p>
          <a:p>
            <a:pPr marL="1804988" indent="71438">
              <a:buNone/>
            </a:pPr>
            <a:r>
              <a:rPr lang="ru-RU" sz="2000" dirty="0"/>
              <a:t>- верхнее поле – 2 см;</a:t>
            </a:r>
          </a:p>
          <a:p>
            <a:pPr marL="1804988" indent="71438">
              <a:buNone/>
            </a:pPr>
            <a:r>
              <a:rPr lang="ru-RU" sz="2000" dirty="0"/>
              <a:t>- нижнее поле –2 см</a:t>
            </a:r>
            <a:r>
              <a:rPr lang="ru-RU" sz="2000" dirty="0" smtClean="0"/>
              <a:t>; (допустимо: 2х2х2х2)</a:t>
            </a:r>
            <a:endParaRPr lang="ru-RU" sz="2000" dirty="0"/>
          </a:p>
          <a:p>
            <a:r>
              <a:rPr lang="ru-RU" dirty="0"/>
              <a:t>- междустрочный интервал – одинарный;</a:t>
            </a:r>
          </a:p>
          <a:p>
            <a:r>
              <a:rPr lang="ru-RU" dirty="0" smtClean="0"/>
              <a:t>-заявление пишут </a:t>
            </a:r>
            <a:r>
              <a:rPr lang="ru-RU" dirty="0" smtClean="0">
                <a:solidFill>
                  <a:srgbClr val="FF0000"/>
                </a:solidFill>
              </a:rPr>
              <a:t>на одной стороне листа</a:t>
            </a:r>
            <a:r>
              <a:rPr lang="ru-RU" dirty="0" smtClean="0"/>
              <a:t>,  на </a:t>
            </a:r>
            <a:r>
              <a:rPr lang="ru-RU" dirty="0" smtClean="0">
                <a:solidFill>
                  <a:srgbClr val="FF0000"/>
                </a:solidFill>
              </a:rPr>
              <a:t>3</a:t>
            </a:r>
            <a:r>
              <a:rPr lang="ru-RU" dirty="0" smtClean="0"/>
              <a:t> страницах,</a:t>
            </a:r>
          </a:p>
          <a:p>
            <a:r>
              <a:rPr lang="ru-RU" dirty="0" smtClean="0"/>
              <a:t>- в тексте надо </a:t>
            </a:r>
            <a:r>
              <a:rPr lang="ru-RU" dirty="0" smtClean="0">
                <a:solidFill>
                  <a:srgbClr val="FF0000"/>
                </a:solidFill>
              </a:rPr>
              <a:t>сначала</a:t>
            </a:r>
            <a:r>
              <a:rPr lang="ru-RU" dirty="0" smtClean="0"/>
              <a:t> поставить автоматические переносы строк, а </a:t>
            </a:r>
            <a:r>
              <a:rPr lang="ru-RU" dirty="0" smtClean="0">
                <a:solidFill>
                  <a:srgbClr val="FF0000"/>
                </a:solidFill>
              </a:rPr>
              <a:t>затем</a:t>
            </a:r>
            <a:r>
              <a:rPr lang="ru-RU" dirty="0" smtClean="0"/>
              <a:t> текст надо отформатировать «по ширине»,</a:t>
            </a:r>
          </a:p>
          <a:p>
            <a:r>
              <a:rPr lang="ru-RU" dirty="0"/>
              <a:t>- сокращения, выделения в тексте  не допускаются, таблицы и графики в тексте размещать нельзя!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564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Правила оформления заявления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Заявление оформляется по установленной форме</a:t>
            </a:r>
          </a:p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 (Приложение 3 к проекту Административного регламента)</a:t>
            </a:r>
          </a:p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Аттестуемый работник обращается с заявлением в  Главную аттестационную комиссию.</a:t>
            </a:r>
          </a:p>
          <a:p>
            <a:pPr marL="2790825" indent="0">
              <a:buNone/>
            </a:pPr>
            <a:r>
              <a:rPr lang="ru-RU" dirty="0"/>
              <a:t>В Главную аттестационную</a:t>
            </a:r>
          </a:p>
          <a:p>
            <a:pPr marL="2790825" indent="0">
              <a:buNone/>
            </a:pPr>
            <a:r>
              <a:rPr lang="ru-RU" dirty="0"/>
              <a:t>комиссию</a:t>
            </a:r>
          </a:p>
          <a:p>
            <a:pPr marL="2790825" indent="0">
              <a:buNone/>
            </a:pPr>
            <a:r>
              <a:rPr lang="ru-RU" dirty="0"/>
              <a:t>Министерства общего и</a:t>
            </a:r>
          </a:p>
          <a:p>
            <a:pPr marL="2790825" indent="0">
              <a:buNone/>
            </a:pPr>
            <a:r>
              <a:rPr lang="ru-RU" b="1" dirty="0">
                <a:solidFill>
                  <a:srgbClr val="FF0000"/>
                </a:solidFill>
              </a:rPr>
              <a:t>п</a:t>
            </a:r>
            <a:r>
              <a:rPr lang="ru-RU" dirty="0"/>
              <a:t>рофессионального образования</a:t>
            </a:r>
          </a:p>
          <a:p>
            <a:pPr marL="2790825" indent="0">
              <a:buNone/>
            </a:pPr>
            <a:r>
              <a:rPr lang="ru-RU" dirty="0"/>
              <a:t>Свердловской области</a:t>
            </a:r>
          </a:p>
          <a:p>
            <a:pPr marL="2790825" indent="0">
              <a:buNone/>
            </a:pPr>
            <a:r>
              <a:rPr lang="ru-RU" b="1" strike="sngStrike" dirty="0">
                <a:solidFill>
                  <a:srgbClr val="FF0000"/>
                </a:solidFill>
              </a:rPr>
              <a:t>от</a:t>
            </a:r>
            <a:r>
              <a:rPr lang="ru-RU" dirty="0"/>
              <a:t>__________________________</a:t>
            </a:r>
          </a:p>
          <a:p>
            <a:pPr marL="2790825" indent="0">
              <a:buNone/>
            </a:pPr>
            <a:r>
              <a:rPr lang="ru-RU" dirty="0"/>
              <a:t>(фамилия, имя, отчество)</a:t>
            </a:r>
          </a:p>
          <a:p>
            <a:pPr marL="2790825" indent="0">
              <a:buNone/>
            </a:pPr>
            <a:r>
              <a:rPr lang="ru-RU" dirty="0"/>
              <a:t>_____________________________</a:t>
            </a:r>
          </a:p>
          <a:p>
            <a:pPr marL="2790825" indent="0">
              <a:buNone/>
            </a:pPr>
            <a:r>
              <a:rPr lang="ru-RU" dirty="0"/>
              <a:t>(должность, место работы)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607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Правила оформления заявления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ЗАЯВЛЕНИЕ. </a:t>
            </a:r>
            <a:r>
              <a:rPr lang="ru-RU" dirty="0" smtClean="0">
                <a:solidFill>
                  <a:srgbClr val="FF0000"/>
                </a:solidFill>
              </a:rPr>
              <a:t>(ставится точка)</a:t>
            </a: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/>
              <a:t>Прошу аттестовать меня в </a:t>
            </a:r>
            <a:r>
              <a:rPr lang="ru-RU" dirty="0" smtClean="0"/>
              <a:t>20</a:t>
            </a:r>
            <a:r>
              <a:rPr lang="ru-RU" dirty="0" smtClean="0">
                <a:solidFill>
                  <a:srgbClr val="FF0000"/>
                </a:solidFill>
              </a:rPr>
              <a:t>___</a:t>
            </a:r>
            <a:r>
              <a:rPr lang="ru-RU" dirty="0" smtClean="0"/>
              <a:t> </a:t>
            </a:r>
            <a:r>
              <a:rPr lang="ru-RU" dirty="0"/>
              <a:t>году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 </a:t>
            </a:r>
            <a:r>
              <a:rPr lang="ru-RU" dirty="0" smtClean="0">
                <a:solidFill>
                  <a:srgbClr val="FF0000"/>
                </a:solidFill>
              </a:rPr>
              <a:t>____________ </a:t>
            </a:r>
            <a:r>
              <a:rPr lang="ru-RU" dirty="0" smtClean="0"/>
              <a:t>квалификационную  </a:t>
            </a:r>
            <a:r>
              <a:rPr lang="ru-RU" dirty="0"/>
              <a:t>категорию     по      должности 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«</a:t>
            </a:r>
            <a:r>
              <a:rPr lang="ru-RU" dirty="0" smtClean="0"/>
              <a:t>____________</a:t>
            </a:r>
            <a:r>
              <a:rPr lang="ru-RU" dirty="0" smtClean="0">
                <a:solidFill>
                  <a:srgbClr val="FF0000"/>
                </a:solidFill>
              </a:rPr>
              <a:t>».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dirty="0">
                <a:solidFill>
                  <a:srgbClr val="7030A0"/>
                </a:solidFill>
              </a:rPr>
              <a:t>Наименование должности аттестуемого должно соответствовать наименованию должности согласно квалификационным характеристикам должностей работников образования (Приложение к приказу Министерства здравоохранения и социального развития РФ от 26.08.2010 г. №761н «Об утверждении единого квалификационного справочника должностей руководителей, специалистов и служащих»).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6922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Правила оформления заявления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 настоящее время </a:t>
            </a:r>
            <a:r>
              <a:rPr lang="ru-RU" dirty="0" smtClean="0"/>
              <a:t>имею </a:t>
            </a:r>
            <a:r>
              <a:rPr lang="ru-RU" dirty="0">
                <a:solidFill>
                  <a:srgbClr val="FF0000"/>
                </a:solidFill>
              </a:rPr>
              <a:t>___________</a:t>
            </a:r>
            <a:r>
              <a:rPr lang="ru-RU" dirty="0"/>
              <a:t> </a:t>
            </a:r>
            <a:r>
              <a:rPr lang="ru-RU" dirty="0" smtClean="0">
                <a:solidFill>
                  <a:srgbClr val="7030A0"/>
                </a:solidFill>
              </a:rPr>
              <a:t>(первую, высшую) </a:t>
            </a:r>
            <a:r>
              <a:rPr lang="ru-RU" dirty="0" smtClean="0"/>
              <a:t>квалификационную  </a:t>
            </a:r>
            <a:r>
              <a:rPr lang="ru-RU" dirty="0"/>
              <a:t>категорию,  срок ее действия до</a:t>
            </a:r>
            <a:r>
              <a:rPr lang="ru-RU" dirty="0" smtClean="0">
                <a:solidFill>
                  <a:srgbClr val="FF0000"/>
                </a:solidFill>
              </a:rPr>
              <a:t>_________</a:t>
            </a:r>
            <a:r>
              <a:rPr lang="ru-RU" dirty="0" smtClean="0"/>
              <a:t>. </a:t>
            </a:r>
          </a:p>
          <a:p>
            <a:endParaRPr lang="ru-RU" b="1" dirty="0"/>
          </a:p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дата </a:t>
            </a:r>
            <a:r>
              <a:rPr lang="ru-RU" b="1" dirty="0">
                <a:solidFill>
                  <a:srgbClr val="7030A0"/>
                </a:solidFill>
              </a:rPr>
              <a:t>окончания срока </a:t>
            </a:r>
            <a:r>
              <a:rPr lang="ru-RU" b="1" dirty="0" smtClean="0">
                <a:solidFill>
                  <a:srgbClr val="7030A0"/>
                </a:solidFill>
              </a:rPr>
              <a:t>действия   </a:t>
            </a:r>
            <a:r>
              <a:rPr lang="ru-RU" b="1" dirty="0">
                <a:solidFill>
                  <a:srgbClr val="7030A0"/>
                </a:solidFill>
              </a:rPr>
              <a:t>квалификационной категории по истечении пяти лет например, </a:t>
            </a:r>
            <a:endParaRPr lang="ru-RU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25.11.2011 </a:t>
            </a:r>
            <a:r>
              <a:rPr lang="ru-RU" b="1" dirty="0">
                <a:solidFill>
                  <a:srgbClr val="FF0000"/>
                </a:solidFill>
              </a:rPr>
              <a:t>г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b="1" dirty="0" smtClean="0">
                <a:solidFill>
                  <a:srgbClr val="7030A0"/>
                </a:solidFill>
              </a:rPr>
              <a:t>либо:  </a:t>
            </a:r>
            <a:r>
              <a:rPr lang="ru-RU" b="1" dirty="0" smtClean="0">
                <a:solidFill>
                  <a:srgbClr val="FF0000"/>
                </a:solidFill>
              </a:rPr>
              <a:t>квалификационной </a:t>
            </a:r>
            <a:r>
              <a:rPr lang="ru-RU" b="1" dirty="0">
                <a:solidFill>
                  <a:srgbClr val="FF0000"/>
                </a:solidFill>
              </a:rPr>
              <a:t>категории не </a:t>
            </a:r>
            <a:r>
              <a:rPr lang="ru-RU" b="1" dirty="0" smtClean="0">
                <a:solidFill>
                  <a:srgbClr val="FF0000"/>
                </a:solidFill>
              </a:rPr>
              <a:t>имею.</a:t>
            </a:r>
            <a:endParaRPr lang="ru-RU" b="1" dirty="0">
              <a:solidFill>
                <a:srgbClr val="FF0000"/>
              </a:solidFill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9547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Правила оформления заявления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u="sng" dirty="0" smtClean="0">
                <a:solidFill>
                  <a:srgbClr val="FF0000"/>
                </a:solidFill>
              </a:rPr>
              <a:t>Не нужно </a:t>
            </a:r>
            <a:r>
              <a:rPr lang="ru-RU" b="1" dirty="0" smtClean="0">
                <a:solidFill>
                  <a:srgbClr val="FF0000"/>
                </a:solidFill>
              </a:rPr>
              <a:t>писать фразу: </a:t>
            </a:r>
          </a:p>
          <a:p>
            <a:pPr marL="0" indent="0">
              <a:buNone/>
            </a:pPr>
            <a:r>
              <a:rPr lang="ru-RU" strike="sngStrike" dirty="0" smtClean="0"/>
              <a:t>С положением об аттестации руководящих и педагогических работников ознакомлен (а).</a:t>
            </a:r>
          </a:p>
          <a:p>
            <a:endParaRPr lang="ru-RU" b="1" dirty="0"/>
          </a:p>
          <a:p>
            <a:pPr marL="0" indent="0">
              <a:buNone/>
            </a:pPr>
            <a:r>
              <a:rPr lang="ru-RU" b="1" dirty="0">
                <a:solidFill>
                  <a:srgbClr val="7030A0"/>
                </a:solidFill>
              </a:rPr>
              <a:t>Положения уже не существует, вместо него есть документ  </a:t>
            </a:r>
            <a:r>
              <a:rPr lang="ru-RU" b="1" dirty="0" smtClean="0">
                <a:solidFill>
                  <a:srgbClr val="7030A0"/>
                </a:solidFill>
              </a:rPr>
              <a:t>«О порядке  аттестации </a:t>
            </a:r>
            <a:r>
              <a:rPr lang="ru-RU" b="1" dirty="0">
                <a:solidFill>
                  <a:srgbClr val="7030A0"/>
                </a:solidFill>
              </a:rPr>
              <a:t>педагогических работников государственных и муниципальных образовательных учреждений», утвержденный приказом  МО РФ № 209, от 24.03.2010 г.</a:t>
            </a:r>
          </a:p>
          <a:p>
            <a:pPr marL="0" indent="0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169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Правила оформления заявления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268760"/>
            <a:ext cx="820891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Основанием для аттестации на указанную в заявлении квалификационную категорию считаю следующие результаты работы, соответствующие требованиям, предъявляемым к _______ квалификационной </a:t>
            </a:r>
            <a:r>
              <a:rPr lang="ru-RU" sz="2400" b="1" dirty="0" smtClean="0"/>
              <a:t>категории.</a:t>
            </a:r>
            <a:endParaRPr lang="ru-RU" sz="2400" b="1" dirty="0"/>
          </a:p>
          <a:p>
            <a:r>
              <a:rPr lang="x-none"/>
              <a:t> </a:t>
            </a:r>
            <a:endParaRPr lang="ru-RU" dirty="0"/>
          </a:p>
          <a:p>
            <a:r>
              <a:rPr lang="x-none"/>
              <a:t> </a:t>
            </a:r>
            <a:endParaRPr lang="ru-RU" dirty="0"/>
          </a:p>
          <a:p>
            <a:r>
              <a:rPr lang="x-none"/>
              <a:t> 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3068960"/>
            <a:ext cx="79928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7030A0"/>
                </a:solidFill>
              </a:rPr>
              <a:t>В заявлении на аттестацию с целью установления соответствия уровня квалификации требованиям, предъявляемым к квалификационным категориям (первой или высшей), аттестующийся работник </a:t>
            </a:r>
            <a:r>
              <a:rPr lang="ru-RU" sz="2000" b="1" dirty="0">
                <a:solidFill>
                  <a:srgbClr val="FF0000"/>
                </a:solidFill>
              </a:rPr>
              <a:t>дает обоснование заявленной квалификационной категории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>
                <a:solidFill>
                  <a:srgbClr val="7030A0"/>
                </a:solidFill>
              </a:rPr>
              <a:t>(с учетом должностных обязанностей, требований к квалификационной категории) </a:t>
            </a:r>
            <a:r>
              <a:rPr lang="ru-RU" sz="2000" b="1" dirty="0">
                <a:solidFill>
                  <a:srgbClr val="7030A0"/>
                </a:solidFill>
              </a:rPr>
              <a:t>см.п.п.31,32 Приказа Министерства образования и науки РФ от 24.03.2010 г. № 209 </a:t>
            </a:r>
            <a:r>
              <a:rPr lang="ru-RU" sz="2000" dirty="0">
                <a:solidFill>
                  <a:srgbClr val="7030A0"/>
                </a:solidFill>
              </a:rPr>
              <a:t> «О порядке аттестации педагогических работников государственных и муниципальных образовательных учреждений</a:t>
            </a:r>
            <a:r>
              <a:rPr lang="ru-RU" sz="2000" dirty="0" smtClean="0">
                <a:solidFill>
                  <a:srgbClr val="7030A0"/>
                </a:solidFill>
              </a:rPr>
              <a:t>». </a:t>
            </a:r>
            <a:r>
              <a:rPr lang="ru-RU" sz="2000" b="1" dirty="0" smtClean="0">
                <a:solidFill>
                  <a:srgbClr val="FF0000"/>
                </a:solidFill>
              </a:rPr>
              <a:t>Что можно написать?</a:t>
            </a:r>
            <a:endParaRPr lang="ru-RU" sz="2000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29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Правила оформления заявления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b="1" dirty="0">
              <a:solidFill>
                <a:srgbClr val="FF0000"/>
              </a:solidFill>
            </a:endParaRPr>
          </a:p>
          <a:p>
            <a:r>
              <a:rPr lang="ru-RU" sz="2800" dirty="0" smtClean="0"/>
              <a:t>цель </a:t>
            </a:r>
            <a:r>
              <a:rPr lang="ru-RU" sz="2800" dirty="0"/>
              <a:t>педагогической деятельности, </a:t>
            </a:r>
          </a:p>
          <a:p>
            <a:r>
              <a:rPr lang="ru-RU" sz="2800" dirty="0" smtClean="0"/>
              <a:t>направления </a:t>
            </a:r>
            <a:r>
              <a:rPr lang="ru-RU" sz="2800" dirty="0"/>
              <a:t>деятельности и задачи, </a:t>
            </a:r>
          </a:p>
          <a:p>
            <a:r>
              <a:rPr lang="ru-RU" sz="2800" dirty="0" smtClean="0"/>
              <a:t>что </a:t>
            </a:r>
            <a:r>
              <a:rPr lang="ru-RU" sz="2800" dirty="0"/>
              <a:t>конкретно было сделано </a:t>
            </a:r>
            <a:r>
              <a:rPr lang="ru-RU" sz="2800" dirty="0" smtClean="0"/>
              <a:t>для </a:t>
            </a:r>
            <a:r>
              <a:rPr lang="ru-RU" sz="2800" dirty="0"/>
              <a:t>достижения поставленной цели, </a:t>
            </a:r>
          </a:p>
          <a:p>
            <a:r>
              <a:rPr lang="ru-RU" sz="2800" b="1" dirty="0" smtClean="0"/>
              <a:t>степень </a:t>
            </a:r>
            <a:r>
              <a:rPr lang="ru-RU" sz="2800" b="1" dirty="0"/>
              <a:t>реализации поставленных </a:t>
            </a:r>
            <a:r>
              <a:rPr lang="ru-RU" sz="2800" b="1" dirty="0" smtClean="0"/>
              <a:t>задач, результат достижения </a:t>
            </a:r>
            <a:r>
              <a:rPr lang="ru-RU" sz="2800" b="1" u="sng" dirty="0" smtClean="0"/>
              <a:t>заявленной</a:t>
            </a:r>
            <a:r>
              <a:rPr lang="ru-RU" sz="2800" b="1" dirty="0" smtClean="0"/>
              <a:t> цели </a:t>
            </a:r>
            <a:endParaRPr lang="ru-RU" sz="2800" b="1" dirty="0"/>
          </a:p>
          <a:p>
            <a:r>
              <a:rPr lang="ru-RU" sz="2800" dirty="0" smtClean="0"/>
              <a:t>показатели </a:t>
            </a:r>
            <a:r>
              <a:rPr lang="ru-RU" sz="2800" dirty="0"/>
              <a:t>практической деятельности в </a:t>
            </a:r>
            <a:r>
              <a:rPr lang="ru-RU" sz="2800" dirty="0" err="1"/>
              <a:t>межаттестационный</a:t>
            </a:r>
            <a:r>
              <a:rPr lang="ru-RU" sz="2800" dirty="0"/>
              <a:t> период, подтверждающие эффективность </a:t>
            </a:r>
            <a:r>
              <a:rPr lang="ru-RU" sz="2800" dirty="0" smtClean="0"/>
              <a:t>работы; </a:t>
            </a:r>
          </a:p>
          <a:p>
            <a:r>
              <a:rPr lang="ru-RU" sz="2800" dirty="0" smtClean="0"/>
              <a:t>значимость </a:t>
            </a:r>
            <a:r>
              <a:rPr lang="ru-RU" sz="2800" dirty="0"/>
              <a:t>личного вклада </a:t>
            </a:r>
            <a:r>
              <a:rPr lang="ru-RU" sz="2800" dirty="0" smtClean="0"/>
              <a:t>ПР в развитие ОУ, </a:t>
            </a:r>
            <a:r>
              <a:rPr lang="ru-RU" sz="2800" dirty="0"/>
              <a:t>муниципального </a:t>
            </a:r>
            <a:r>
              <a:rPr lang="ru-RU" sz="2800" dirty="0" smtClean="0"/>
              <a:t>образования</a:t>
            </a:r>
          </a:p>
          <a:p>
            <a:r>
              <a:rPr lang="ru-RU" sz="2800" dirty="0" smtClean="0"/>
              <a:t>степень реализации рекомендаций предыдущей аттестации</a:t>
            </a:r>
            <a:endParaRPr lang="ru-RU" sz="2800" dirty="0"/>
          </a:p>
          <a:p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1840" y="548680"/>
            <a:ext cx="8208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</a:rPr>
              <a:t>Что нужно написать?</a:t>
            </a:r>
          </a:p>
        </p:txBody>
      </p:sp>
    </p:spTree>
    <p:extLst>
      <p:ext uri="{BB962C8B-B14F-4D97-AF65-F5344CB8AC3E}">
        <p14:creationId xmlns:p14="http://schemas.microsoft.com/office/powerpoint/2010/main" val="378329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3663</TotalTime>
  <Words>2242</Words>
  <Application>Microsoft Office PowerPoint</Application>
  <PresentationFormat>Экран (4:3)</PresentationFormat>
  <Paragraphs>175</Paragraphs>
  <Slides>22</Slides>
  <Notes>15</Notes>
  <HiddenSlides>2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Начальная</vt:lpstr>
      <vt:lpstr>Работа с заявлением аттетстующегося педагогического работника</vt:lpstr>
      <vt:lpstr>Работа с заявлением аттестующегося педагогического работника</vt:lpstr>
      <vt:lpstr>Правила оформления заявления </vt:lpstr>
      <vt:lpstr>Правила оформления заявления </vt:lpstr>
      <vt:lpstr>Правила оформления заявления </vt:lpstr>
      <vt:lpstr>Правила оформления заявления </vt:lpstr>
      <vt:lpstr>Правила оформления заявления </vt:lpstr>
      <vt:lpstr>Правила оформления заявления </vt:lpstr>
      <vt:lpstr>Правила оформления заявления </vt:lpstr>
      <vt:lpstr>Правила оформления заявления</vt:lpstr>
      <vt:lpstr>Правила оформления заявления</vt:lpstr>
      <vt:lpstr>Правила оформления заявления</vt:lpstr>
      <vt:lpstr>Работа с содержанием заявления: формулировка методической темы</vt:lpstr>
      <vt:lpstr>Работа с содержанием заявления: целеполагание</vt:lpstr>
      <vt:lpstr>Работа с содержанием заявления:  постановка задач</vt:lpstr>
      <vt:lpstr>Работа с содержанием заявления:  описание деятельности</vt:lpstr>
      <vt:lpstr>Презентация PowerPoint</vt:lpstr>
      <vt:lpstr>Работа с содержанием заявления:  представление результатов детей</vt:lpstr>
      <vt:lpstr>Презентация PowerPoint</vt:lpstr>
      <vt:lpstr>Работа с содержанием заявления:  представление опыта работы</vt:lpstr>
      <vt:lpstr>Работа с содержанием заявления:  представление опыта работы</vt:lpstr>
      <vt:lpstr>Работа с содержанием заявления:  учет требований нового инструментария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заявлением аттетстующегося педагогического работника</dc:title>
  <dc:creator>Наталья Шигайкина</dc:creator>
  <cp:lastModifiedBy>Flex</cp:lastModifiedBy>
  <cp:revision>40</cp:revision>
  <dcterms:created xsi:type="dcterms:W3CDTF">2013-04-09T10:11:30Z</dcterms:created>
  <dcterms:modified xsi:type="dcterms:W3CDTF">2013-06-19T04:17:18Z</dcterms:modified>
</cp:coreProperties>
</file>